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0" r:id="rId2"/>
    <p:sldId id="284" r:id="rId3"/>
    <p:sldId id="286" r:id="rId4"/>
    <p:sldId id="287" r:id="rId5"/>
    <p:sldId id="305" r:id="rId6"/>
    <p:sldId id="306" r:id="rId7"/>
    <p:sldId id="295" r:id="rId8"/>
    <p:sldId id="285" r:id="rId9"/>
    <p:sldId id="296" r:id="rId10"/>
    <p:sldId id="289" r:id="rId11"/>
    <p:sldId id="304" r:id="rId12"/>
    <p:sldId id="300" r:id="rId13"/>
    <p:sldId id="30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EF8DB-8854-411C-87F8-88AC1A6212F6}" v="85" dt="2023-11-07T04:50:1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E335110-E66F-4FBD-BBC0-0EFCB979F520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3C1CA13-B661-4BAE-9969-BF7756C7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8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0483-BDD4-43AA-89BC-719DE7BB9F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2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it.co.kr/survey/report/index/193996/2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amedeveloper.com/blogs/3-years-of-astroneer-live-a-marketing-comms-post-mortem" TargetMode="External"/><Relationship Id="rId4" Type="http://schemas.openxmlformats.org/officeDocument/2006/relationships/hyperlink" Target="https://web.archive.org/web/2022080416553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4895" y="2505670"/>
            <a:ext cx="489268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 dirty="0">
                <a:solidFill>
                  <a:schemeClr val="bg1"/>
                </a:solidFill>
              </a:rPr>
              <a:t>Do Not Disturb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764071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8704811" y="5591169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2017180002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고선우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2020184015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2020184025 </a:t>
            </a:r>
            <a:r>
              <a:rPr lang="ko-KR" altLang="en-US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이승희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구현할 기술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255618" y="2143884"/>
            <a:ext cx="7825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atin typeface="+mn-ea"/>
              </a:rPr>
              <a:t>A* </a:t>
            </a:r>
            <a:r>
              <a:rPr lang="ko-KR" altLang="en-US" sz="2500" dirty="0">
                <a:latin typeface="+mn-ea"/>
              </a:rPr>
              <a:t>알고리즘을 이용한 길 </a:t>
            </a:r>
            <a:r>
              <a:rPr lang="ko-KR" altLang="en-US" sz="2500" dirty="0" smtClean="0">
                <a:latin typeface="+mn-ea"/>
              </a:rPr>
              <a:t>찾기</a:t>
            </a:r>
            <a:endParaRPr lang="en-US" altLang="ko-KR" sz="2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500" dirty="0" smtClean="0">
                <a:latin typeface="+mn-ea"/>
              </a:rPr>
              <a:t>JPS(B)</a:t>
            </a:r>
            <a:r>
              <a:rPr lang="ko-KR" altLang="en-US" sz="2500" dirty="0" smtClean="0">
                <a:latin typeface="+mn-ea"/>
              </a:rPr>
              <a:t>알고리즘을 이용한 길 찾기</a:t>
            </a:r>
            <a:endParaRPr lang="en-US" altLang="ko-KR" sz="2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err="1">
                <a:latin typeface="+mn-ea"/>
              </a:rPr>
              <a:t>쉐이더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smtClean="0">
                <a:latin typeface="+mn-ea"/>
              </a:rPr>
              <a:t>제작</a:t>
            </a:r>
            <a:endParaRPr lang="en-US" altLang="ko-KR" sz="25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 smtClean="0">
                <a:latin typeface="+mn-ea"/>
              </a:rPr>
              <a:t>랜덤 지형 생성</a:t>
            </a:r>
            <a:endParaRPr lang="ko-KR" altLang="en-US" sz="25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atin typeface="+mn-ea"/>
              </a:rPr>
              <a:t>나만의 맵 만들기</a:t>
            </a:r>
          </a:p>
        </p:txBody>
      </p:sp>
    </p:spTree>
    <p:extLst>
      <p:ext uri="{BB962C8B-B14F-4D97-AF65-F5344CB8AC3E}">
        <p14:creationId xmlns:p14="http://schemas.microsoft.com/office/powerpoint/2010/main" val="27172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4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분담 및 개인별 준비 현황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00340"/>
              </p:ext>
            </p:extLst>
          </p:nvPr>
        </p:nvGraphicFramePr>
        <p:xfrm>
          <a:off x="741728" y="1481442"/>
          <a:ext cx="10886343" cy="4470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고선우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박가현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pc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이승희</a:t>
                      </a:r>
                      <a:endParaRPr lang="ko-KR" altLang="en-US" sz="2400" spc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그래픽 리소스 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맵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이펙트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사운드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A*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 이용한 길 찾기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JPS(B)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알고리즘을 이용한 길 찾기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쉐이더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제작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랜덤 지형 생성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나만의 맵 만들기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2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게임엔진</a:t>
                      </a:r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3D</a:t>
                      </a:r>
                      <a:r>
                        <a:rPr lang="en-US" altLang="ko-KR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모델링 </a:t>
                      </a:r>
                      <a:endParaRPr lang="en-US" altLang="ko-KR" sz="2200" spc="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2200" spc="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2200" spc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C++,STL,3D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게임프로그래밍</a:t>
                      </a:r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자료구조</a:t>
                      </a:r>
                      <a:r>
                        <a:rPr lang="en-US" altLang="ko-KR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  <a:endParaRPr lang="en-US" altLang="ko-KR" sz="2200" spc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8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일정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54" y="1064030"/>
            <a:ext cx="7077417" cy="54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7219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문헌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hlinkClick r:id="rId2"/>
              </a:rPr>
              <a:t>https://www.vintageisthenewold.com/game-pedia/what-genre-of-game-are-the-most-profitable</a:t>
            </a:r>
            <a:endParaRPr lang="en-US" altLang="ko-KR" sz="1400" dirty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solidFill>
                  <a:srgbClr val="000000"/>
                </a:solidFill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>
                <a:solidFill>
                  <a:srgbClr val="000000"/>
                </a:solidFill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hlinkClick r:id="rId4"/>
              </a:rPr>
              <a:t>https://web.archive.org/web/20220804165535</a:t>
            </a:r>
            <a:r>
              <a:rPr lang="ko-KR" altLang="en-US" sz="1400" dirty="0" smtClean="0">
                <a:hlinkClick r:id="rId4"/>
              </a:rPr>
              <a:t>/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 smtClean="0">
                <a:hlinkClick r:id="rId5"/>
              </a:rPr>
              <a:t>https</a:t>
            </a:r>
            <a:r>
              <a:rPr lang="ko-KR" altLang="en-US" sz="1400" dirty="0">
                <a:hlinkClick r:id="rId5"/>
              </a:rPr>
              <a:t>://</a:t>
            </a:r>
            <a:r>
              <a:rPr lang="ko-KR" altLang="en-US" sz="1400" dirty="0" smtClean="0">
                <a:hlinkClick r:id="rId5"/>
              </a:rPr>
              <a:t>www.gamedeveloper.com/blogs/3-years-of-astroneer-live-a-marketing-comms-post-mortem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ko-KR" altLang="en-US" sz="1400" dirty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사진</a:t>
            </a: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>
                <a:solidFill>
                  <a:srgbClr val="000000"/>
                </a:solidFill>
                <a:ea typeface="마루 부리 Beta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리그 오브 레전드</a:t>
            </a: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 smtClean="0">
                <a:solidFill>
                  <a:srgbClr val="000000"/>
                </a:solidFill>
                <a:ea typeface="마루 부리 Beta"/>
                <a:cs typeface="마루 부리 Beta"/>
              </a:rPr>
              <a:t>유니티</a:t>
            </a:r>
            <a:endParaRPr lang="ko-KR" altLang="en-US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스윗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깃허브</a:t>
            </a:r>
            <a:endParaRPr lang="ko-KR" altLang="en-US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3d </a:t>
            </a: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max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zbrush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2560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02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1358788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77528" y="1375620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526938" y="2678289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88162" y="2705459"/>
            <a:ext cx="44916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526938" y="3997790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88162" y="4024960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1358788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37564" y="1385958"/>
            <a:ext cx="44916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6376340" y="2678289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537564" y="2705459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5317291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77528" y="5334123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6376340" y="3997790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26930" y="4014622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5317291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37564" y="5344461"/>
            <a:ext cx="44916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3813" y="1474725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시장 환경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97636" y="2815381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게임 소개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4112517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타 게임과의 차이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544464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개발 환경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1454181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개발에 사용할 기술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2778836"/>
            <a:ext cx="42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역할 분담 및 개인 별 준비 현황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28389" y="41354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일정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5444647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시장 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72392" y="5633934"/>
            <a:ext cx="1160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최근의  통계에서  보듯이 시뮬레이션 장르는  다른 장르에  비해  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 수익률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 보인다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시장의  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일시적인  변동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 보이지만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장기적으로는  시뮬레이션  게임이  높은  관심을  받고  지속적으로  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성장할  것으로  판단된다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" y="1285303"/>
            <a:ext cx="10526868" cy="36617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3128" y="1285304"/>
            <a:ext cx="12003608" cy="4159940"/>
            <a:chOff x="91439" y="1506422"/>
            <a:chExt cx="12020906" cy="3890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" y="1514407"/>
              <a:ext cx="5822501" cy="336045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941" y="1506422"/>
              <a:ext cx="6198404" cy="336844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2225874" y="5051603"/>
              <a:ext cx="1902617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n-ea"/>
                </a:rPr>
                <a:t>시뮬레이션  장르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8524868" y="5051603"/>
              <a:ext cx="1209122" cy="34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n-ea"/>
                </a:rPr>
                <a:t>전략  장르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5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1" y="854124"/>
            <a:ext cx="4680975" cy="46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1" y="835707"/>
            <a:ext cx="5324708" cy="523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13713" y="5621599"/>
            <a:ext cx="55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필드에 있는 자원을 직접 </a:t>
            </a:r>
            <a:r>
              <a:rPr lang="ko-KR" altLang="en-US" dirty="0" smtClean="0">
                <a:latin typeface="+mn-ea"/>
              </a:rPr>
              <a:t>채취해서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보유한 자원을 이용해 기지를 업그레이드 </a:t>
            </a:r>
            <a:r>
              <a:rPr lang="ko-KR" altLang="en-US" dirty="0" smtClean="0">
                <a:latin typeface="+mn-ea"/>
              </a:rPr>
              <a:t>시킨다</a:t>
            </a: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857284" y="5621600"/>
            <a:ext cx="63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적의 공격을 방어하는 </a:t>
            </a:r>
            <a:r>
              <a:rPr lang="ko-KR" altLang="en-US" dirty="0" err="1">
                <a:latin typeface="+mn-ea"/>
              </a:rPr>
              <a:t>포탑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적을 공격하는  </a:t>
            </a:r>
            <a:r>
              <a:rPr lang="ko-KR" altLang="en-US" dirty="0" err="1">
                <a:latin typeface="+mn-ea"/>
              </a:rPr>
              <a:t>포탑을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건설해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웨이브 를 버티거나 적의 기지를 파괴하면 승리한다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7800" y="1951117"/>
            <a:ext cx="6718105" cy="3723865"/>
            <a:chOff x="1809997" y="1349130"/>
            <a:chExt cx="11365136" cy="5706465"/>
          </a:xfrm>
        </p:grpSpPr>
        <p:grpSp>
          <p:nvGrpSpPr>
            <p:cNvPr id="6" name="그룹 5"/>
            <p:cNvGrpSpPr/>
            <p:nvPr/>
          </p:nvGrpSpPr>
          <p:grpSpPr>
            <a:xfrm>
              <a:off x="1809997" y="1349130"/>
              <a:ext cx="11365136" cy="5706465"/>
              <a:chOff x="1834935" y="1232752"/>
              <a:chExt cx="11365136" cy="570646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18042" y="1232752"/>
                <a:ext cx="7063145" cy="433915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314329-C635-4D26-B07F-D3530E7FDACB}"/>
                  </a:ext>
                </a:extLst>
              </p:cNvPr>
              <p:cNvSpPr txBox="1"/>
              <p:nvPr/>
            </p:nvSpPr>
            <p:spPr>
              <a:xfrm>
                <a:off x="1834935" y="5854450"/>
                <a:ext cx="11365136" cy="10847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+mn-ea"/>
                  </a:rPr>
                  <a:t>게임이 시작되면 동서남북으로 적의 기지가 생성되며</a:t>
                </a:r>
                <a:endParaRPr lang="en-US" altLang="ko-KR" sz="2000" dirty="0" smtClean="0">
                  <a:latin typeface="+mn-ea"/>
                </a:endParaRPr>
              </a:p>
              <a:p>
                <a:pPr algn="ctr"/>
                <a:r>
                  <a:rPr lang="ko-KR" altLang="en-US" sz="2000" dirty="0" smtClean="0">
                    <a:latin typeface="+mn-ea"/>
                  </a:rPr>
                  <a:t>웨이브가 오는 시간이 표시된다</a:t>
                </a:r>
                <a:r>
                  <a:rPr lang="en-US" altLang="ko-KR" sz="2000" dirty="0" smtClean="0">
                    <a:latin typeface="+mn-ea"/>
                  </a:rPr>
                  <a:t>.</a:t>
                </a:r>
                <a:endParaRPr lang="ko-KR" altLang="en-US" sz="2000" dirty="0">
                  <a:latin typeface="+mn-ea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274" y="1349130"/>
              <a:ext cx="2362200" cy="13525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6607501" y="1430601"/>
            <a:ext cx="5387237" cy="4185329"/>
            <a:chOff x="6639764" y="1036670"/>
            <a:chExt cx="4874156" cy="34746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6639764" y="3923619"/>
              <a:ext cx="4874156" cy="5876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dirty="0" smtClean="0">
                  <a:latin typeface="+mn-ea"/>
                </a:rPr>
                <a:t>10</a:t>
              </a:r>
              <a:r>
                <a:rPr lang="ko-KR" altLang="en-US" sz="2000" dirty="0" smtClean="0">
                  <a:latin typeface="+mn-ea"/>
                </a:rPr>
                <a:t>웨이브까지 있으며</a:t>
              </a:r>
              <a:endParaRPr lang="en-US" altLang="ko-KR" sz="2000" dirty="0" smtClean="0">
                <a:latin typeface="+mn-ea"/>
              </a:endParaRPr>
            </a:p>
            <a:p>
              <a:pPr algn="ctr"/>
              <a:r>
                <a:rPr lang="en-US" altLang="ko-KR" sz="2000" dirty="0" smtClean="0">
                  <a:latin typeface="+mn-ea"/>
                </a:rPr>
                <a:t>4,7,10</a:t>
              </a:r>
              <a:r>
                <a:rPr lang="ko-KR" altLang="en-US" sz="2000" dirty="0" smtClean="0">
                  <a:latin typeface="+mn-ea"/>
                </a:rPr>
                <a:t>웨이브는 스페셜웨이브가 온다</a:t>
              </a:r>
              <a:r>
                <a:rPr lang="en-US" altLang="ko-KR" sz="2000" dirty="0" smtClean="0">
                  <a:latin typeface="+mn-ea"/>
                </a:rPr>
                <a:t>.</a:t>
              </a:r>
              <a:r>
                <a:rPr lang="ko-KR" altLang="en-US" sz="2000" dirty="0" smtClean="0">
                  <a:latin typeface="+mn-ea"/>
                </a:rPr>
                <a:t> </a:t>
              </a:r>
              <a:endParaRPr lang="ko-KR" altLang="en-US" sz="2000" dirty="0">
                <a:latin typeface="+mn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423" y="1036670"/>
              <a:ext cx="3780837" cy="288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708953" y="2271451"/>
            <a:ext cx="61366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적은 </a:t>
            </a:r>
            <a:r>
              <a:rPr lang="ko-KR" altLang="en-US" sz="2000" dirty="0" err="1" smtClean="0">
                <a:latin typeface="+mn-ea"/>
              </a:rPr>
              <a:t>웨이브마다</a:t>
            </a:r>
            <a:r>
              <a:rPr lang="ko-KR" altLang="en-US" sz="2000" dirty="0" smtClean="0">
                <a:latin typeface="+mn-ea"/>
              </a:rPr>
              <a:t> 생성된다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algn="ctr"/>
            <a:r>
              <a:rPr lang="ko-KR" altLang="en-US" sz="2000" dirty="0" smtClean="0">
                <a:latin typeface="+mn-ea"/>
              </a:rPr>
              <a:t>공격포탑에서 나오는 유닛은 일정 시간마다 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ko-KR" altLang="en-US" sz="2000" dirty="0" smtClean="0">
                <a:latin typeface="+mn-ea"/>
              </a:rPr>
              <a:t>생성되며 자동으로 적의 기지로 이동하여 공격한다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216840" y="5026691"/>
            <a:ext cx="535920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10</a:t>
            </a:r>
            <a:r>
              <a:rPr lang="ko-KR" altLang="en-US" sz="2000" dirty="0" smtClean="0">
                <a:latin typeface="+mn-ea"/>
              </a:rPr>
              <a:t>웨이브까지 적의 공격을 버티거나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ko-KR" altLang="en-US" sz="2000" dirty="0" smtClean="0">
                <a:latin typeface="+mn-ea"/>
              </a:rPr>
              <a:t>적의 모든 기지를 파괴하면 승리한다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1" y="1123474"/>
            <a:ext cx="5481276" cy="28749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4" y="3869469"/>
            <a:ext cx="4616153" cy="2693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054061" y="3798366"/>
            <a:ext cx="713793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웨이브 중에도 자원 채취 및 건설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연구 등의 행동이 가능하다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03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자원 채취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포탑</a:t>
            </a:r>
            <a:r>
              <a:rPr lang="ko-KR" altLang="en-US" dirty="0"/>
              <a:t> 건설 및 연구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일정 시간 후 방어</a:t>
            </a:r>
          </a:p>
        </p:txBody>
      </p:sp>
      <p:cxnSp>
        <p:nvCxnSpPr>
          <p:cNvPr id="5" name="직선 화살표 연결선 4"/>
          <p:cNvCxnSpPr>
            <a:stCxn id="2" idx="3"/>
            <a:endCxn id="6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8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/>
          <p:cNvSpPr/>
          <p:nvPr/>
        </p:nvSpPr>
        <p:spPr>
          <a:xfrm>
            <a:off x="6453061" y="3193783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웨이브 후</a:t>
            </a:r>
            <a:endParaRPr lang="en-US" altLang="ko-KR" dirty="0"/>
          </a:p>
          <a:p>
            <a:pPr algn="ctr"/>
            <a:r>
              <a:rPr lang="ko-KR" altLang="en-US" dirty="0"/>
              <a:t>생존 및 섬멸</a:t>
            </a:r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7960763" y="2559606"/>
            <a:ext cx="0" cy="61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1"/>
            <a:endCxn id="6" idx="2"/>
          </p:cNvCxnSpPr>
          <p:nvPr/>
        </p:nvCxnSpPr>
        <p:spPr>
          <a:xfrm rot="10800000">
            <a:off x="3153811" y="2192595"/>
            <a:ext cx="3299250" cy="1620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82250" y="5105069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  <a:endParaRPr lang="en-US" altLang="ko-KR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023638" y="3439606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  <a:endParaRPr lang="en-US" altLang="ko-KR" dirty="0"/>
          </a:p>
        </p:txBody>
      </p:sp>
      <p:cxnSp>
        <p:nvCxnSpPr>
          <p:cNvPr id="26" name="직선 화살표 연결선 25"/>
          <p:cNvCxnSpPr>
            <a:stCxn id="15" idx="2"/>
            <a:endCxn id="23" idx="0"/>
          </p:cNvCxnSpPr>
          <p:nvPr/>
        </p:nvCxnSpPr>
        <p:spPr>
          <a:xfrm>
            <a:off x="7978692" y="4432682"/>
            <a:ext cx="8966" cy="6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24" idx="1"/>
          </p:cNvCxnSpPr>
          <p:nvPr/>
        </p:nvCxnSpPr>
        <p:spPr>
          <a:xfrm flipV="1">
            <a:off x="9468465" y="3813232"/>
            <a:ext cx="5551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04324" y="344857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02435" y="45865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08980" y="2221052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방어 중 자원 채취 및 </a:t>
            </a:r>
            <a:r>
              <a:rPr lang="ko-KR" altLang="en-US" sz="1600" dirty="0" err="1"/>
              <a:t>건설가능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타 게임과의 차이점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122925" cy="4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2992644"/>
                <a:ext cx="5344160" cy="207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지하의 자원을 채취하여 발전하는 것이 주 목적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자원을 이용해 설비를 건설하여 기지의 기능을 발전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도구 제작 및 생물 연구를 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건물을 해금하는 등 생존과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탐색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-&gt;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확실한 목표가 없다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-&gt;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생존 게임인데 위기감이 없다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76" y="1036670"/>
            <a:ext cx="5652924" cy="3181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937" y="4314304"/>
            <a:ext cx="1616481" cy="24392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247" y="4314305"/>
            <a:ext cx="1607006" cy="24392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817" y="5029200"/>
            <a:ext cx="6029036" cy="673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Swit - Google Play 앱">
            <a:extLst>
              <a:ext uri="{FF2B5EF4-FFF2-40B4-BE49-F238E27FC236}">
                <a16:creationId xmlns:a16="http://schemas.microsoft.com/office/drawing/2014/main" id="{A33C1349-E6F7-A6B0-C481-1E5CF8F1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34" y="4180958"/>
            <a:ext cx="1277545" cy="1263658"/>
          </a:xfrm>
          <a:prstGeom prst="rect">
            <a:avLst/>
          </a:prstGeom>
        </p:spPr>
      </p:pic>
      <p:pic>
        <p:nvPicPr>
          <p:cNvPr id="1026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74" y="4392775"/>
            <a:ext cx="949677" cy="9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0" y="831273"/>
            <a:ext cx="12192000" cy="27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cdn.discordapp.com/attachments/1124642447922827336/1168172392170922004/mf4PMrVqvy9KVUQAAAAASUVORK5CYII.png?ex=6550cc51&amp;is=653e5751&amp;hm=960c21fd45c1af4e93c402b439d31f5b70b5c5b3f3dda7a021e80394fc6de043&amp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1" y="4333751"/>
            <a:ext cx="1008701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887687" y="5278390"/>
            <a:ext cx="1396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3Ds Max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84697" y="5342452"/>
            <a:ext cx="1155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GitHub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47303" y="1722920"/>
            <a:ext cx="1629960" cy="1805216"/>
            <a:chOff x="4970345" y="1662163"/>
            <a:chExt cx="939577" cy="104060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AA2B23-A0BF-449A-B421-78EFB7039076}"/>
                </a:ext>
              </a:extLst>
            </p:cNvPr>
            <p:cNvSpPr/>
            <p:nvPr/>
          </p:nvSpPr>
          <p:spPr>
            <a:xfrm>
              <a:off x="4970345" y="2472125"/>
              <a:ext cx="939577" cy="230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Unity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pic>
          <p:nvPicPr>
            <p:cNvPr id="2050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953" y="1662163"/>
              <a:ext cx="714133" cy="714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89" y="4418756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3315271" y="5295469"/>
            <a:ext cx="82475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Swit</a:t>
            </a:r>
            <a:endParaRPr lang="ko-KR" dirty="0" err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7557388" y="5309655"/>
            <a:ext cx="1172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ZBrush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9748462" y="5286249"/>
            <a:ext cx="1172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Visual Studio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pic>
        <p:nvPicPr>
          <p:cNvPr id="4" name="Picture 2" descr="https://cdn.discordapp.com/attachments/1124642447922827336/1168172811903316009/Product-Icon.png?ex=656341b5&amp;is=6550ccb5&amp;hm=7bd0f68e5fea7099ff044f6530889fe51d86ce81abb50196defc5e6cda32e614&amp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48" y="4367863"/>
            <a:ext cx="887094" cy="88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591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353</Words>
  <Application>Microsoft Office PowerPoint</Application>
  <PresentationFormat>와이드스크린</PresentationFormat>
  <Paragraphs>118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</vt:lpstr>
      <vt:lpstr>나눔스퀘어 Bold</vt:lpstr>
      <vt:lpstr>마루 부리 Beta</vt:lpstr>
      <vt:lpstr>맑은 고딕</vt:lpstr>
      <vt:lpstr>한컴 윤고딕 720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고 하늘</cp:lastModifiedBy>
  <cp:revision>256</cp:revision>
  <dcterms:created xsi:type="dcterms:W3CDTF">2020-11-18T01:48:02Z</dcterms:created>
  <dcterms:modified xsi:type="dcterms:W3CDTF">2023-11-13T12:19:16Z</dcterms:modified>
  <cp:version/>
</cp:coreProperties>
</file>